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2"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91" autoAdjust="0"/>
    <p:restoredTop sz="96405" autoAdjust="0"/>
  </p:normalViewPr>
  <p:slideViewPr>
    <p:cSldViewPr snapToGrid="0" showGuides="1">
      <p:cViewPr varScale="1">
        <p:scale>
          <a:sx n="95" d="100"/>
          <a:sy n="95" d="100"/>
        </p:scale>
        <p:origin x="192" y="85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6/14/21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6/14/21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Patricia Grubel</a:t>
            </a:r>
            <a:br>
              <a:rPr lang="en-US" dirty="0"/>
            </a:br>
            <a:r>
              <a:rPr lang="en-US" sz="2000" dirty="0"/>
              <a:t>Los Alamos National Laboratory</a:t>
            </a:r>
            <a:endParaRPr lang="en-US" dirty="0"/>
          </a:p>
          <a:p>
            <a:r>
              <a:rPr lang="en-US" dirty="0"/>
              <a:t>Better Scientific Software Tutorial, ISC, June 2021</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449948"/>
            <a:ext cx="6359119" cy="5858014"/>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757349" y="56371"/>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5817456" y="430321"/>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pic>
        <p:nvPicPr>
          <p:cNvPr id="10" name="Picture 9">
            <a:extLst>
              <a:ext uri="{FF2B5EF4-FFF2-40B4-BE49-F238E27FC236}">
                <a16:creationId xmlns:a16="http://schemas.microsoft.com/office/drawing/2014/main" id="{480836C6-32B8-A145-B321-4E8FA6BA8184}"/>
              </a:ext>
            </a:extLst>
          </p:cNvPr>
          <p:cNvPicPr>
            <a:picLocks noChangeAspect="1"/>
          </p:cNvPicPr>
          <p:nvPr/>
        </p:nvPicPr>
        <p:blipFill rotWithShape="1">
          <a:blip r:embed="rId4">
            <a:extLst>
              <a:ext uri="{28A0092B-C50C-407E-A947-70E740481C1C}">
                <a14:useLocalDpi xmlns:a14="http://schemas.microsoft.com/office/drawing/2010/main" val="0"/>
              </a:ext>
            </a:extLst>
          </a:blip>
          <a:srcRect b="2639"/>
          <a:stretch/>
        </p:blipFill>
        <p:spPr>
          <a:xfrm>
            <a:off x="1696307" y="56371"/>
            <a:ext cx="2349562" cy="7255125"/>
          </a:xfrm>
          <a:prstGeom prst="rect">
            <a:avLst/>
          </a:prstGeom>
        </p:spPr>
      </p:pic>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817456" y="877207"/>
            <a:ext cx="6359119"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None/>
            </a:pPr>
            <a:r>
              <a:rPr lang="en-US" sz="2000" dirty="0"/>
              <a:t>Only project maintainers are allowed to create new branches and tags.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sp>
        <p:nvSpPr>
          <p:cNvPr id="18" name="TextBox 17">
            <a:extLst>
              <a:ext uri="{FF2B5EF4-FFF2-40B4-BE49-F238E27FC236}">
                <a16:creationId xmlns:a16="http://schemas.microsoft.com/office/drawing/2014/main" id="{3816361A-914E-8F49-B574-29C07F4438FE}"/>
              </a:ext>
            </a:extLst>
          </p:cNvPr>
          <p:cNvSpPr txBox="1"/>
          <p:nvPr/>
        </p:nvSpPr>
        <p:spPr>
          <a:xfrm>
            <a:off x="5757349" y="4025849"/>
            <a:ext cx="6359119" cy="2385268"/>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Uses it’s own unit-testing framework</a:t>
            </a:r>
          </a:p>
          <a:p>
            <a:pPr marL="285750" indent="-285750">
              <a:lnSpc>
                <a:spcPct val="90000"/>
              </a:lnSpc>
              <a:spcBef>
                <a:spcPts val="1400"/>
              </a:spcBef>
              <a:buFont typeface="Arial" panose="020B0604020202020204" pitchFamily="34" charset="0"/>
              <a:buChar char="•"/>
            </a:pPr>
            <a:r>
              <a:rPr lang="en-US" sz="2000" dirty="0"/>
              <a:t>Has a special branch </a:t>
            </a:r>
            <a:r>
              <a:rPr lang="en-US" sz="2000" i="1" dirty="0" err="1"/>
              <a:t>gitlab</a:t>
            </a:r>
            <a:r>
              <a:rPr lang="en-US" sz="2000" i="1" dirty="0"/>
              <a:t>-ci</a:t>
            </a:r>
            <a:r>
              <a:rPr lang="en-US" sz="2000" dirty="0"/>
              <a:t> that provides images and configuration files that are used for Gitlab’s continuous integration (CI) services.</a:t>
            </a:r>
          </a:p>
          <a:p>
            <a:pPr marL="285750" indent="-285750">
              <a:lnSpc>
                <a:spcPct val="90000"/>
              </a:lnSpc>
              <a:spcBef>
                <a:spcPts val="1400"/>
              </a:spcBef>
              <a:buFont typeface="Arial" panose="020B0604020202020204" pitchFamily="34" charset="0"/>
              <a:buChar char="•"/>
            </a:pPr>
            <a:endParaRPr lang="en-US" sz="2000" dirty="0"/>
          </a:p>
        </p:txBody>
      </p:sp>
    </p:spTree>
    <p:extLst>
      <p:ext uri="{BB962C8B-B14F-4D97-AF65-F5344CB8AC3E}">
        <p14:creationId xmlns:p14="http://schemas.microsoft.com/office/powerpoint/2010/main" val="332840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4082</TotalTime>
  <Words>2033</Words>
  <Application>Microsoft Macintosh PowerPoint</Application>
  <PresentationFormat>Custom</PresentationFormat>
  <Paragraphs>289</Paragraphs>
  <Slides>34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223</cp:revision>
  <cp:lastPrinted>2017-11-02T18:35:01Z</cp:lastPrinted>
  <dcterms:created xsi:type="dcterms:W3CDTF">2018-11-06T17:28:56Z</dcterms:created>
  <dcterms:modified xsi:type="dcterms:W3CDTF">2021-06-15T01:32:52Z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